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1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738" r:id="rId5"/>
    <p:sldMasterId id="2147485746" r:id="rId6"/>
    <p:sldMasterId id="2147485748" r:id="rId7"/>
    <p:sldMasterId id="2147485751" r:id="rId8"/>
    <p:sldMasterId id="2147485753" r:id="rId9"/>
    <p:sldMasterId id="2147485755" r:id="rId10"/>
    <p:sldMasterId id="2147485757" r:id="rId11"/>
    <p:sldMasterId id="2147485759" r:id="rId12"/>
    <p:sldMasterId id="2147485765" r:id="rId13"/>
    <p:sldMasterId id="2147485771" r:id="rId14"/>
    <p:sldMasterId id="2147485777" r:id="rId15"/>
    <p:sldMasterId id="2147485783" r:id="rId16"/>
    <p:sldMasterId id="2147485789" r:id="rId17"/>
  </p:sldMasterIdLst>
  <p:notesMasterIdLst>
    <p:notesMasterId r:id="rId28"/>
  </p:notesMasterIdLst>
  <p:handoutMasterIdLst>
    <p:handoutMasterId r:id="rId29"/>
  </p:handoutMasterIdLst>
  <p:sldIdLst>
    <p:sldId id="399" r:id="rId18"/>
    <p:sldId id="402" r:id="rId19"/>
    <p:sldId id="374" r:id="rId20"/>
    <p:sldId id="395" r:id="rId21"/>
    <p:sldId id="372" r:id="rId22"/>
    <p:sldId id="398" r:id="rId23"/>
    <p:sldId id="394" r:id="rId24"/>
    <p:sldId id="397" r:id="rId25"/>
    <p:sldId id="401" r:id="rId26"/>
    <p:sldId id="400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257"/>
    <a:srgbClr val="F2EBE7"/>
    <a:srgbClr val="E87722"/>
    <a:srgbClr val="07272D"/>
    <a:srgbClr val="EDC8A3"/>
    <a:srgbClr val="E04F39"/>
    <a:srgbClr val="94B7BB"/>
    <a:srgbClr val="4F868E"/>
    <a:srgbClr val="CEDCC2"/>
    <a:srgbClr val="244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C85AFD-73CE-EC30-DDD6-B453F956B009}" v="230" dt="2020-08-28T20:49:08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9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6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2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State-shared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1212996</c:v>
                </c:pt>
                <c:pt idx="1">
                  <c:v>1217612</c:v>
                </c:pt>
                <c:pt idx="2">
                  <c:v>1397481</c:v>
                </c:pt>
                <c:pt idx="3">
                  <c:v>1366322</c:v>
                </c:pt>
                <c:pt idx="4">
                  <c:v>1343027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E-4C92-8A34-887E8032B4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contributions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0</c:v>
                </c:pt>
                <c:pt idx="1">
                  <c:v>179593</c:v>
                </c:pt>
                <c:pt idx="2">
                  <c:v>491031</c:v>
                </c:pt>
                <c:pt idx="3">
                  <c:v>640098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BE-4C92-8A34-887E8032B4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Taxes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Sheet1!$D$2:$D$6</c:f>
              <c:numCache>
                <c:formatCode>#,##0</c:formatCode>
                <c:ptCount val="5"/>
                <c:pt idx="0">
                  <c:v>470695</c:v>
                </c:pt>
                <c:pt idx="1">
                  <c:v>479686</c:v>
                </c:pt>
                <c:pt idx="2">
                  <c:v>486022</c:v>
                </c:pt>
                <c:pt idx="3">
                  <c:v>486034</c:v>
                </c:pt>
                <c:pt idx="4">
                  <c:v>531096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BE-4C92-8A34-887E8032B40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Charges for services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Sheet1!$E$2:$E$6</c:f>
              <c:numCache>
                <c:formatCode>#,##0</c:formatCode>
                <c:ptCount val="5"/>
                <c:pt idx="0">
                  <c:v>217233</c:v>
                </c:pt>
                <c:pt idx="1">
                  <c:v>204915</c:v>
                </c:pt>
                <c:pt idx="2">
                  <c:v>211162</c:v>
                </c:pt>
                <c:pt idx="3">
                  <c:v>211066</c:v>
                </c:pt>
                <c:pt idx="4">
                  <c:v>195942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D5-4E8A-B759-AD9CCD86E0B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Licenses and permits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Sheet1!$F$2:$F$6</c:f>
              <c:numCache>
                <c:formatCode>#,##0</c:formatCode>
                <c:ptCount val="5"/>
                <c:pt idx="0">
                  <c:v>70665</c:v>
                </c:pt>
                <c:pt idx="1">
                  <c:v>87713</c:v>
                </c:pt>
                <c:pt idx="2">
                  <c:v>84131</c:v>
                </c:pt>
                <c:pt idx="3">
                  <c:v>89420</c:v>
                </c:pt>
                <c:pt idx="4">
                  <c:v>234883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D5-4E8A-B759-AD9CCD86E0B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Interest income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Sheet1!$G$2:$G$6</c:f>
              <c:numCache>
                <c:formatCode>#,##0</c:formatCode>
                <c:ptCount val="5"/>
                <c:pt idx="0">
                  <c:v>120392</c:v>
                </c:pt>
                <c:pt idx="1">
                  <c:v>99110</c:v>
                </c:pt>
                <c:pt idx="2">
                  <c:v>26008</c:v>
                </c:pt>
                <c:pt idx="3">
                  <c:v>28154</c:v>
                </c:pt>
                <c:pt idx="4">
                  <c:v>264941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D5-4E8A-B759-AD9CCD86E0B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Sheet1!$H$2:$H$6</c:f>
              <c:numCache>
                <c:formatCode>#,##0</c:formatCode>
                <c:ptCount val="5"/>
                <c:pt idx="0">
                  <c:v>31712</c:v>
                </c:pt>
                <c:pt idx="1">
                  <c:v>49103</c:v>
                </c:pt>
                <c:pt idx="2">
                  <c:v>79608</c:v>
                </c:pt>
                <c:pt idx="3">
                  <c:v>42854</c:v>
                </c:pt>
                <c:pt idx="4">
                  <c:v>44978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D5-4E8A-B759-AD9CCD86E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4525087"/>
        <c:axId val="1574526335"/>
      </c:barChart>
      <c:catAx>
        <c:axId val="1574525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7272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D5257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526335"/>
        <c:crosses val="autoZero"/>
        <c:auto val="1"/>
        <c:lblAlgn val="ctr"/>
        <c:lblOffset val="100"/>
        <c:noMultiLvlLbl val="0"/>
      </c:catAx>
      <c:valAx>
        <c:axId val="1574526335"/>
        <c:scaling>
          <c:orientation val="minMax"/>
          <c:max val="3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solidFill>
              <a:srgbClr val="0D5257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D5257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525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government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760307</c:v>
                </c:pt>
                <c:pt idx="1">
                  <c:v>863268</c:v>
                </c:pt>
                <c:pt idx="2">
                  <c:v>838606</c:v>
                </c:pt>
                <c:pt idx="3">
                  <c:v>803166</c:v>
                </c:pt>
                <c:pt idx="4">
                  <c:v>758252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E-4C92-8A34-887E8032B4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safety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282167</c:v>
                </c:pt>
                <c:pt idx="1">
                  <c:v>253688</c:v>
                </c:pt>
                <c:pt idx="2">
                  <c:v>259344</c:v>
                </c:pt>
                <c:pt idx="3">
                  <c:v>277878</c:v>
                </c:pt>
                <c:pt idx="4">
                  <c:v>307109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BE-4C92-8A34-887E8032B4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Public works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Sheet1!$D$2:$D$6</c:f>
              <c:numCache>
                <c:formatCode>#,##0</c:formatCode>
                <c:ptCount val="5"/>
                <c:pt idx="0">
                  <c:v>107144</c:v>
                </c:pt>
                <c:pt idx="1">
                  <c:v>343806</c:v>
                </c:pt>
                <c:pt idx="2">
                  <c:v>505443</c:v>
                </c:pt>
                <c:pt idx="3">
                  <c:v>857933</c:v>
                </c:pt>
                <c:pt idx="4">
                  <c:v>289306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BE-4C92-8A34-887E8032B40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Community and economic development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Sheet1!$E$2:$E$6</c:f>
              <c:numCache>
                <c:formatCode>#,##0</c:formatCode>
                <c:ptCount val="5"/>
                <c:pt idx="0">
                  <c:v>146088</c:v>
                </c:pt>
                <c:pt idx="1">
                  <c:v>240167</c:v>
                </c:pt>
                <c:pt idx="2">
                  <c:v>253375</c:v>
                </c:pt>
                <c:pt idx="3">
                  <c:v>265833</c:v>
                </c:pt>
                <c:pt idx="4">
                  <c:v>274040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D5-4E8A-B759-AD9CCD86E0B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Recreation and culture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Sheet1!$F$2:$F$6</c:f>
              <c:numCache>
                <c:formatCode>#,##0</c:formatCode>
                <c:ptCount val="5"/>
                <c:pt idx="0">
                  <c:v>78194</c:v>
                </c:pt>
                <c:pt idx="1">
                  <c:v>58538</c:v>
                </c:pt>
                <c:pt idx="2">
                  <c:v>81737</c:v>
                </c:pt>
                <c:pt idx="3">
                  <c:v>97240</c:v>
                </c:pt>
                <c:pt idx="4">
                  <c:v>105111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D5-4E8A-B759-AD9CCD86E0B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Sheet1!$G$2:$G$6</c:f>
              <c:numCache>
                <c:formatCode>#,##0</c:formatCode>
                <c:ptCount val="5"/>
                <c:pt idx="0">
                  <c:v>82337</c:v>
                </c:pt>
                <c:pt idx="1">
                  <c:v>121022</c:v>
                </c:pt>
                <c:pt idx="2">
                  <c:v>255981</c:v>
                </c:pt>
                <c:pt idx="3">
                  <c:v>250539</c:v>
                </c:pt>
                <c:pt idx="4">
                  <c:v>293022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D5-4E8A-B759-AD9CCD86E0B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Transfers out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Sheet1!$H$2:$H$6</c:f>
              <c:numCache>
                <c:formatCode>#,##0</c:formatCode>
                <c:ptCount val="5"/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D5-4E8A-B759-AD9CCD86E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4525087"/>
        <c:axId val="1574526335"/>
      </c:barChart>
      <c:catAx>
        <c:axId val="1574525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7272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D5257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526335"/>
        <c:crosses val="autoZero"/>
        <c:auto val="1"/>
        <c:lblAlgn val="ctr"/>
        <c:lblOffset val="100"/>
        <c:noMultiLvlLbl val="0"/>
      </c:catAx>
      <c:valAx>
        <c:axId val="1574526335"/>
        <c:scaling>
          <c:orientation val="minMax"/>
          <c:max val="3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solidFill>
              <a:srgbClr val="0D5257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D5257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525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1857342763133"/>
          <c:y val="2.0072002527011766E-2"/>
          <c:w val="0.80181063749528481"/>
          <c:h val="0.82424281319041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Unassigned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4307166</c:v>
                </c:pt>
                <c:pt idx="1">
                  <c:v>4319665</c:v>
                </c:pt>
                <c:pt idx="2">
                  <c:v>4660482</c:v>
                </c:pt>
                <c:pt idx="3">
                  <c:v>5215750</c:v>
                </c:pt>
                <c:pt idx="4">
                  <c:v>6627483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F-4E49-8E37-A72F53B79B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Assigned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434153</c:v>
                </c:pt>
                <c:pt idx="1">
                  <c:v>861710</c:v>
                </c:pt>
                <c:pt idx="2">
                  <c:v>1094199</c:v>
                </c:pt>
                <c:pt idx="3">
                  <c:v>851841</c:v>
                </c:pt>
                <c:pt idx="4">
                  <c:v>23659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FF-4E49-8E37-A72F53B79B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Nonspendable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Sheet1!$D$2:$D$6</c:f>
              <c:numCache>
                <c:formatCode>#,##0</c:formatCode>
                <c:ptCount val="5"/>
                <c:pt idx="0">
                  <c:v>73315</c:v>
                </c:pt>
                <c:pt idx="1">
                  <c:v>70502</c:v>
                </c:pt>
                <c:pt idx="2">
                  <c:v>78153</c:v>
                </c:pt>
                <c:pt idx="3">
                  <c:v>76602</c:v>
                </c:pt>
                <c:pt idx="4">
                  <c:v>81078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FF-4E49-8E37-A72F53B79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8523583"/>
        <c:axId val="588526495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Ratio of fund balance / expenditures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Sheet1!$E$2:$E$6</c:f>
              <c:numCache>
                <c:formatCode>0.00%</c:formatCode>
                <c:ptCount val="5"/>
                <c:pt idx="0">
                  <c:v>3.3062159524857559</c:v>
                </c:pt>
                <c:pt idx="1">
                  <c:v>2.7928251640929567</c:v>
                </c:pt>
                <c:pt idx="2">
                  <c:v>2.6579499709727017</c:v>
                </c:pt>
                <c:pt idx="3">
                  <c:v>2.4070435937787087</c:v>
                </c:pt>
                <c:pt idx="4">
                  <c:v>3.3215350002960271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FF-4E49-8E37-A72F53B79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3977759"/>
        <c:axId val="1873979423"/>
      </c:lineChart>
      <c:catAx>
        <c:axId val="58852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D5257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526495"/>
        <c:crosses val="autoZero"/>
        <c:auto val="1"/>
        <c:lblAlgn val="ctr"/>
        <c:lblOffset val="100"/>
        <c:noMultiLvlLbl val="0"/>
      </c:catAx>
      <c:valAx>
        <c:axId val="588526495"/>
        <c:scaling>
          <c:orientation val="minMax"/>
          <c:max val="8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D5257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523583"/>
        <c:crosses val="autoZero"/>
        <c:crossBetween val="between"/>
        <c:majorUnit val="1000000"/>
        <c:minorUnit val="500000"/>
      </c:valAx>
      <c:valAx>
        <c:axId val="1873979423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977759"/>
        <c:crosses val="max"/>
        <c:crossBetween val="between"/>
      </c:valAx>
      <c:catAx>
        <c:axId val="18739777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397942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521725393094683E-2"/>
          <c:y val="0.93274273306483035"/>
          <c:w val="0.88722036838219409"/>
          <c:h val="4.9345970138598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Cash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1524200</c:v>
                </c:pt>
                <c:pt idx="1">
                  <c:v>917674</c:v>
                </c:pt>
                <c:pt idx="2">
                  <c:v>1033040</c:v>
                </c:pt>
                <c:pt idx="3">
                  <c:v>1079456</c:v>
                </c:pt>
                <c:pt idx="4">
                  <c:v>1216745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C-4B66-AD25-2EC5F3FDC6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Fund balance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1224756</c:v>
                </c:pt>
                <c:pt idx="1">
                  <c:v>823958</c:v>
                </c:pt>
                <c:pt idx="2">
                  <c:v>960332</c:v>
                </c:pt>
                <c:pt idx="3">
                  <c:v>1008574</c:v>
                </c:pt>
                <c:pt idx="4">
                  <c:v>1140433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5C-4B66-AD25-2EC5F3FDC6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Expenditures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733212</c:v>
                </c:pt>
                <c:pt idx="1">
                  <c:v>1216570</c:v>
                </c:pt>
                <c:pt idx="2">
                  <c:v>745789</c:v>
                </c:pt>
                <c:pt idx="3">
                  <c:v>815383</c:v>
                </c:pt>
                <c:pt idx="4">
                  <c:v>831702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5C-4B66-AD25-2EC5F3FDC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0403887"/>
        <c:axId val="1410401807"/>
      </c:barChart>
      <c:catAx>
        <c:axId val="1410403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D5257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401807"/>
        <c:crosses val="autoZero"/>
        <c:auto val="1"/>
        <c:lblAlgn val="ctr"/>
        <c:lblOffset val="100"/>
        <c:noMultiLvlLbl val="0"/>
      </c:catAx>
      <c:valAx>
        <c:axId val="1410401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D5257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403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D5257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 revenues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1727807</c:v>
                </c:pt>
                <c:pt idx="1">
                  <c:v>1617495</c:v>
                </c:pt>
                <c:pt idx="2">
                  <c:v>1726701</c:v>
                </c:pt>
                <c:pt idx="3">
                  <c:v>1757911</c:v>
                </c:pt>
                <c:pt idx="4">
                  <c:v>2015599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5C-4B66-AD25-2EC5F3FDC6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expenses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1477796</c:v>
                </c:pt>
                <c:pt idx="1">
                  <c:v>1526787</c:v>
                </c:pt>
                <c:pt idx="2">
                  <c:v>1669445</c:v>
                </c:pt>
                <c:pt idx="3">
                  <c:v>1797810</c:v>
                </c:pt>
                <c:pt idx="4">
                  <c:v>1736577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5C-4B66-AD25-2EC5F3FDC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10403887"/>
        <c:axId val="1410401807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Working capital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3543907</c:v>
                </c:pt>
                <c:pt idx="1">
                  <c:v>3740243</c:v>
                </c:pt>
                <c:pt idx="2">
                  <c:v>3737460</c:v>
                </c:pt>
                <c:pt idx="3">
                  <c:v>3816858</c:v>
                </c:pt>
                <c:pt idx="4">
                  <c:v>3959746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5C-4B66-AD25-2EC5F3FDC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4798095"/>
        <c:axId val="1724809327"/>
      </c:lineChart>
      <c:catAx>
        <c:axId val="1410403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D5257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401807"/>
        <c:crosses val="autoZero"/>
        <c:auto val="1"/>
        <c:lblAlgn val="ctr"/>
        <c:lblOffset val="100"/>
        <c:noMultiLvlLbl val="0"/>
      </c:catAx>
      <c:valAx>
        <c:axId val="1410401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D5257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403887"/>
        <c:crosses val="autoZero"/>
        <c:crossBetween val="between"/>
      </c:valAx>
      <c:valAx>
        <c:axId val="1724809327"/>
        <c:scaling>
          <c:orientation val="minMax"/>
        </c:scaling>
        <c:delete val="0"/>
        <c:axPos val="r"/>
        <c:numFmt formatCode="_(&quot;$&quot;* #,##0_);_(&quot;$&quot;* \(#,##0\);_(&quot;$&quot;* &quot;-&quot;_);_(@_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798095"/>
        <c:crosses val="max"/>
        <c:crossBetween val="between"/>
      </c:valAx>
      <c:catAx>
        <c:axId val="172479809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48093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D5257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 revenues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Sheet1!$C$2:$C$6</c:f>
              <c:numCache>
                <c:formatCode>"$"#,##0_);[Red]\("$"#,##0\)</c:formatCode>
                <c:ptCount val="5"/>
                <c:pt idx="0">
                  <c:v>2739916</c:v>
                </c:pt>
                <c:pt idx="1">
                  <c:v>2708004</c:v>
                </c:pt>
                <c:pt idx="2">
                  <c:v>2675711</c:v>
                </c:pt>
                <c:pt idx="3">
                  <c:v>2815808</c:v>
                </c:pt>
                <c:pt idx="4">
                  <c:v>3709554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5C-4B66-AD25-2EC5F3FDC6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expenses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Sheet1!$D$2:$D$6</c:f>
              <c:numCache>
                <c:formatCode>"$"#,##0_);[Red]\("$"#,##0\)</c:formatCode>
                <c:ptCount val="5"/>
                <c:pt idx="0">
                  <c:v>2394125</c:v>
                </c:pt>
                <c:pt idx="1">
                  <c:v>2473494</c:v>
                </c:pt>
                <c:pt idx="2">
                  <c:v>2504378</c:v>
                </c:pt>
                <c:pt idx="3">
                  <c:v>2493177</c:v>
                </c:pt>
                <c:pt idx="4">
                  <c:v>2667984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5C-4B66-AD25-2EC5F3FDC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10403887"/>
        <c:axId val="1410401807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Working capital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3334779</c:v>
                </c:pt>
                <c:pt idx="1">
                  <c:v>3255246</c:v>
                </c:pt>
                <c:pt idx="2">
                  <c:v>3750404</c:v>
                </c:pt>
                <c:pt idx="3">
                  <c:v>3590260</c:v>
                </c:pt>
                <c:pt idx="4">
                  <c:v>4038024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5C-4B66-AD25-2EC5F3FDC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4798095"/>
        <c:axId val="1724809327"/>
      </c:lineChart>
      <c:catAx>
        <c:axId val="1410403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D5257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401807"/>
        <c:crosses val="autoZero"/>
        <c:auto val="1"/>
        <c:lblAlgn val="ctr"/>
        <c:lblOffset val="100"/>
        <c:noMultiLvlLbl val="0"/>
      </c:catAx>
      <c:valAx>
        <c:axId val="1410401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D5257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403887"/>
        <c:crosses val="autoZero"/>
        <c:crossBetween val="between"/>
      </c:valAx>
      <c:valAx>
        <c:axId val="1724809327"/>
        <c:scaling>
          <c:orientation val="minMax"/>
        </c:scaling>
        <c:delete val="0"/>
        <c:axPos val="r"/>
        <c:numFmt formatCode="_(&quot;$&quot;* #,##0_);_(&quot;$&quot;* \(#,##0\);_(&quot;$&quot;* &quot;-&quot;_);_(@_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798095"/>
        <c:crosses val="max"/>
        <c:crossBetween val="between"/>
      </c:valAx>
      <c:catAx>
        <c:axId val="172479809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48093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D5257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94" cy="464579"/>
          </a:xfrm>
          <a:prstGeom prst="rect">
            <a:avLst/>
          </a:prstGeom>
        </p:spPr>
        <p:txBody>
          <a:bodyPr vert="horz" lIns="93139" tIns="46571" rIns="93139" bIns="46571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92" y="0"/>
            <a:ext cx="3037894" cy="464579"/>
          </a:xfrm>
          <a:prstGeom prst="rect">
            <a:avLst/>
          </a:prstGeom>
        </p:spPr>
        <p:txBody>
          <a:bodyPr vert="horz" wrap="square" lIns="93139" tIns="46571" rIns="93139" bIns="4657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D635E3-F80A-4869-8E2C-32AC56E5D170}" type="datetime1">
              <a:rPr lang="en-US"/>
              <a:pPr>
                <a:defRPr/>
              </a:pPr>
              <a:t>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214"/>
            <a:ext cx="3037894" cy="464578"/>
          </a:xfrm>
          <a:prstGeom prst="rect">
            <a:avLst/>
          </a:prstGeom>
        </p:spPr>
        <p:txBody>
          <a:bodyPr vert="horz" lIns="93139" tIns="46571" rIns="93139" bIns="46571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92" y="8830214"/>
            <a:ext cx="3037894" cy="464578"/>
          </a:xfrm>
          <a:prstGeom prst="rect">
            <a:avLst/>
          </a:prstGeom>
        </p:spPr>
        <p:txBody>
          <a:bodyPr vert="horz" wrap="square" lIns="93139" tIns="46571" rIns="93139" bIns="465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5B06A47-B6DF-4EE0-94B4-2E1757C6E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15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94" cy="464579"/>
          </a:xfrm>
          <a:prstGeom prst="rect">
            <a:avLst/>
          </a:prstGeom>
        </p:spPr>
        <p:txBody>
          <a:bodyPr vert="horz" lIns="93139" tIns="46571" rIns="93139" bIns="46571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892" y="0"/>
            <a:ext cx="3037894" cy="464579"/>
          </a:xfrm>
          <a:prstGeom prst="rect">
            <a:avLst/>
          </a:prstGeom>
        </p:spPr>
        <p:txBody>
          <a:bodyPr vert="horz" wrap="square" lIns="93139" tIns="46571" rIns="93139" bIns="4657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CCC904-B315-410E-B12E-3719AA61D45D}" type="datetime1">
              <a:rPr lang="en-US"/>
              <a:pPr>
                <a:defRPr/>
              </a:pPr>
              <a:t>6/11/2024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9" tIns="46571" rIns="93139" bIns="4657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557" y="4415912"/>
            <a:ext cx="5609289" cy="4182817"/>
          </a:xfrm>
          <a:prstGeom prst="rect">
            <a:avLst/>
          </a:prstGeom>
        </p:spPr>
        <p:txBody>
          <a:bodyPr vert="horz" lIns="93139" tIns="46571" rIns="93139" bIns="4657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214"/>
            <a:ext cx="3037894" cy="464578"/>
          </a:xfrm>
          <a:prstGeom prst="rect">
            <a:avLst/>
          </a:prstGeom>
        </p:spPr>
        <p:txBody>
          <a:bodyPr vert="horz" lIns="93139" tIns="46571" rIns="93139" bIns="46571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892" y="8830214"/>
            <a:ext cx="3037894" cy="464578"/>
          </a:xfrm>
          <a:prstGeom prst="rect">
            <a:avLst/>
          </a:prstGeom>
        </p:spPr>
        <p:txBody>
          <a:bodyPr vert="horz" wrap="square" lIns="93139" tIns="46571" rIns="93139" bIns="465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CD0826D-3182-4E7C-BC55-A76ADDD22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22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2020/2021/2022 – These fiscal years included contributions from either the Tribe or one of the DDA’s for projects. No such contributions recorded in General Fund in FY 2023.</a:t>
            </a:r>
          </a:p>
          <a:p>
            <a:endParaRPr lang="en-US" dirty="0"/>
          </a:p>
          <a:p>
            <a:r>
              <a:rPr lang="en-US" dirty="0"/>
              <a:t>2023 – Increase in building permits.</a:t>
            </a:r>
          </a:p>
          <a:p>
            <a:endParaRPr lang="en-US" dirty="0"/>
          </a:p>
          <a:p>
            <a:r>
              <a:rPr lang="en-US" dirty="0"/>
              <a:t>2023 – Increase in investment income.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D0826D-3182-4E7C-BC55-A76ADDD229B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6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7B5E-BBF5-478E-86E0-8A7575CA7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2FB74-8123-4374-8DCC-35F5AD8E7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4C0F0-748F-47B7-8019-DDCF0A8D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E582-0F02-40A5-9AE4-7DBAFF551ABA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4C121-14BB-48EC-A0B4-23C3D8114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61FF1-8002-4AAC-A2B6-0DBDA44E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769-EEAC-44C0-8B16-AA47FFD28D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8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31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25AE0-195D-45DB-B3DD-26065604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11FF7-BEFF-4028-8E0E-EE6DD01F2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92B34-1540-4765-A004-28CE3CB2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07DD-ACC6-4375-9F35-068BCD03DF7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F5B44-6C22-4814-BCCD-B9916BC3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778D9-235D-4BD5-9BB3-4CBAF117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F1F6-29C4-45DF-9339-6C1079DB7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40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45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738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99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031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CF75-D90B-4117-A3A5-B6B1643E3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24F9DA-4055-471D-8C13-93B45EB00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5945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CAAF-002A-45D8-86EB-515C3E80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54F2E-0D35-479A-AAAA-8C7396F76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170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53F0-BBB7-45FB-9A03-0A8605A8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AD497-612E-4863-B1EB-BF06C48F3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62634-EB8B-41F2-958C-D2A9C560E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355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4A975-1DEA-4BB9-887C-7F14C8E3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4E0B3-DE9E-4109-8CA0-79FC427DE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D525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3D564-BF9C-46DC-BB7C-95C7FCF2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52A6E-2A7F-4CA2-9790-943631520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D525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7F84A-F6F2-4FF6-A6BD-388D3A465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897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6B74-7D44-4B81-89D0-33C92E79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17F8A-44D1-4753-886A-48C7B0CB9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3F17E-C383-4937-89FD-B8CC1E48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E582-0F02-40A5-9AE4-7DBAFF551ABA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AADAF-7266-4A69-A7A1-C8E7A013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1C22D-1751-43A8-B294-A3994DF3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769-EEAC-44C0-8B16-AA47FFD28D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53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705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CF75-D90B-4117-A3A5-B6B1643E3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24F9DA-4055-471D-8C13-93B45EB00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681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CAAF-002A-45D8-86EB-515C3E80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54F2E-0D35-479A-AAAA-8C7396F76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3955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53F0-BBB7-45FB-9A03-0A8605A8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AD497-612E-4863-B1EB-BF06C48F3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62634-EB8B-41F2-958C-D2A9C560E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7528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4A975-1DEA-4BB9-887C-7F14C8E3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4E0B3-DE9E-4109-8CA0-79FC427DE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D525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3D564-BF9C-46DC-BB7C-95C7FCF2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52A6E-2A7F-4CA2-9790-943631520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D525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7F84A-F6F2-4FF6-A6BD-388D3A465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240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776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CF75-D90B-4117-A3A5-B6B1643E3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24F9DA-4055-471D-8C13-93B45EB00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6998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CAAF-002A-45D8-86EB-515C3E80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54F2E-0D35-479A-AAAA-8C7396F76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4914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53F0-BBB7-45FB-9A03-0A8605A8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AD497-612E-4863-B1EB-BF06C48F3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62634-EB8B-41F2-958C-D2A9C560E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3709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4A975-1DEA-4BB9-887C-7F14C8E3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4E0B3-DE9E-4109-8CA0-79FC427DE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D525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3D564-BF9C-46DC-BB7C-95C7FCF2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52A6E-2A7F-4CA2-9790-943631520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D525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7F84A-F6F2-4FF6-A6BD-388D3A465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474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53E2D-3301-4451-8F9F-A9250E12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4357E-63F3-4EA1-AECC-A7FD89FEC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095B5-AE35-4526-A130-F63AACC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E582-0F02-40A5-9AE4-7DBAFF551ABA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C99FA-810F-4387-9258-B3CA1EF5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FC418-62E0-42B9-A029-E8975835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769-EEAC-44C0-8B16-AA47FFD28D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3291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201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CF75-D90B-4117-A3A5-B6B1643E3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24F9DA-4055-471D-8C13-93B45EB00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2379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CAAF-002A-45D8-86EB-515C3E80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54F2E-0D35-479A-AAAA-8C7396F76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439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53F0-BBB7-45FB-9A03-0A8605A8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AD497-612E-4863-B1EB-BF06C48F3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62634-EB8B-41F2-958C-D2A9C560E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455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4A975-1DEA-4BB9-887C-7F14C8E3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4E0B3-DE9E-4109-8CA0-79FC427DE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D525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3D564-BF9C-46DC-BB7C-95C7FCF2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52A6E-2A7F-4CA2-9790-943631520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D525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7F84A-F6F2-4FF6-A6BD-388D3A465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3725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6213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CF75-D90B-4117-A3A5-B6B1643E3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24F9DA-4055-471D-8C13-93B45EB00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70112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CAAF-002A-45D8-86EB-515C3E80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54F2E-0D35-479A-AAAA-8C7396F76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141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53F0-BBB7-45FB-9A03-0A8605A8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AD497-612E-4863-B1EB-BF06C48F3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62634-EB8B-41F2-958C-D2A9C560E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06398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4A975-1DEA-4BB9-887C-7F14C8E3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4E0B3-DE9E-4109-8CA0-79FC427DE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D525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3D564-BF9C-46DC-BB7C-95C7FCF2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52A6E-2A7F-4CA2-9790-943631520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D525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7F84A-F6F2-4FF6-A6BD-388D3A465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28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C648-D2C5-4472-995D-7DDD4995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F040F-9642-498C-83D0-6944583B0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E582-0F02-40A5-9AE4-7DBAFF551ABA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52B5A-E11A-42D8-9B11-423BAD24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D40D5-DBB8-4F70-BACF-21375437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769-EEAC-44C0-8B16-AA47FFD28D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61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57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CF75-D90B-4117-A3A5-B6B1643E3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24F9DA-4055-471D-8C13-93B45EB00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38541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CAAF-002A-45D8-86EB-515C3E80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54F2E-0D35-479A-AAAA-8C7396F76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18354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53F0-BBB7-45FB-9A03-0A8605A8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AD497-612E-4863-B1EB-BF06C48F3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62634-EB8B-41F2-958C-D2A9C560E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44056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4A975-1DEA-4BB9-887C-7F14C8E3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4E0B3-DE9E-4109-8CA0-79FC427DE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D525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3D564-BF9C-46DC-BB7C-95C7FCF2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52A6E-2A7F-4CA2-9790-943631520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D525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7F84A-F6F2-4FF6-A6BD-388D3A465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0268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21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3CB78-CB16-4142-B176-F7FA055D5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E582-0F02-40A5-9AE4-7DBAFF551ABA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B58ACF-39F0-48AD-9A5B-369EFEDB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E4EEB-CA8E-4221-A64F-49BACF3C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769-EEAC-44C0-8B16-AA47FFD28D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7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60E0-AF74-4A78-AF30-63983731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3EF2D-3174-4272-9002-8CF61B986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3D88F-D90B-4D0F-B1C5-26B486307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E582-0F02-40A5-9AE4-7DBAFF551ABA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B08F8-F19C-480F-8B38-F9FDB8D0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A3549-778F-42EE-84DD-F5EA5622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769-EEAC-44C0-8B16-AA47FFD28D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9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2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9"/>
            <a:ext cx="8210550" cy="1325563"/>
          </a:xfrm>
        </p:spPr>
        <p:txBody>
          <a:bodyPr/>
          <a:lstStyle>
            <a:lvl1pPr>
              <a:defRPr sz="2550">
                <a:solidFill>
                  <a:srgbClr val="00324D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825625"/>
            <a:ext cx="8210550" cy="4351338"/>
          </a:xfrm>
        </p:spPr>
        <p:txBody>
          <a:bodyPr/>
          <a:lstStyle>
            <a:lvl1pPr>
              <a:buClr>
                <a:srgbClr val="00324D"/>
              </a:buClr>
              <a:defRPr sz="1800">
                <a:solidFill>
                  <a:srgbClr val="00324D"/>
                </a:solidFill>
                <a:latin typeface="Gill Sans MT" panose="020B0502020104020203" pitchFamily="34" charset="0"/>
              </a:defRPr>
            </a:lvl1pPr>
            <a:lvl2pPr>
              <a:buClr>
                <a:srgbClr val="00324D"/>
              </a:buClr>
              <a:defRPr sz="1800">
                <a:solidFill>
                  <a:srgbClr val="00324D"/>
                </a:solidFill>
                <a:latin typeface="Gill Sans MT" panose="020B0502020104020203" pitchFamily="34" charset="0"/>
              </a:defRPr>
            </a:lvl2pPr>
            <a:lvl3pPr>
              <a:buClr>
                <a:srgbClr val="00324D"/>
              </a:buClr>
              <a:defRPr sz="1800">
                <a:solidFill>
                  <a:srgbClr val="00324D"/>
                </a:solidFill>
                <a:latin typeface="Gill Sans MT" panose="020B0502020104020203" pitchFamily="34" charset="0"/>
              </a:defRPr>
            </a:lvl3pPr>
            <a:lvl4pPr>
              <a:buClr>
                <a:srgbClr val="00324D"/>
              </a:buClr>
              <a:defRPr sz="1800">
                <a:solidFill>
                  <a:srgbClr val="00324D"/>
                </a:solidFill>
                <a:latin typeface="Gill Sans MT" panose="020B0502020104020203" pitchFamily="34" charset="0"/>
              </a:defRPr>
            </a:lvl4pPr>
            <a:lvl5pPr>
              <a:buClr>
                <a:srgbClr val="00324D"/>
              </a:buClr>
              <a:defRPr sz="1800">
                <a:solidFill>
                  <a:srgbClr val="00324D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930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40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11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12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13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773886-6650-4ED8-9214-0B6E232B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A72E5-513F-4B42-B310-3C5E202E3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2F012-C78B-4681-A027-E621D7D22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5E582-0F02-40A5-9AE4-7DBAFF551ABA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7F0EA-C373-415F-8EDF-CB0EE1186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8F6EF-A9D3-4BEF-8822-EE834CBD5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4F769-EEAC-44C0-8B16-AA47FFD28D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2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9" r:id="rId1"/>
    <p:sldLayoutId id="2147485740" r:id="rId2"/>
    <p:sldLayoutId id="2147485741" r:id="rId3"/>
    <p:sldLayoutId id="2147485742" r:id="rId4"/>
    <p:sldLayoutId id="2147485743" r:id="rId5"/>
    <p:sldLayoutId id="2147485744" r:id="rId6"/>
    <p:sldLayoutId id="2147485745" r:id="rId7"/>
    <p:sldLayoutId id="2147485795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218B27-301A-46B0-897F-4651B9E91DEC}"/>
              </a:ext>
            </a:extLst>
          </p:cNvPr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rgbClr val="E04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F08712-4428-4E66-9438-0A0A6632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08" y="292556"/>
            <a:ext cx="8085502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2E40A-F265-4797-AFF4-2C51C0416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108" y="1651973"/>
            <a:ext cx="8085502" cy="4524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5352A3C-B993-4BDC-BEC7-1419683B0C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2" y="6405977"/>
            <a:ext cx="1094642" cy="33798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1AFDAF6-C837-4BBB-8196-E302FE09192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69236" y="6171087"/>
            <a:ext cx="805527" cy="807765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53733996-E2B1-48D4-A2EF-E56AF76B72B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34" y="6372408"/>
            <a:ext cx="1408144" cy="40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4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72" r:id="rId1"/>
    <p:sldLayoutId id="2147485773" r:id="rId2"/>
    <p:sldLayoutId id="2147485774" r:id="rId3"/>
    <p:sldLayoutId id="2147485775" r:id="rId4"/>
    <p:sldLayoutId id="2147485776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D5257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218B27-301A-46B0-897F-4651B9E91DEC}"/>
              </a:ext>
            </a:extLst>
          </p:cNvPr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rgbClr val="0D5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F08712-4428-4E66-9438-0A0A6632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08" y="292556"/>
            <a:ext cx="8085502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2E40A-F265-4797-AFF4-2C51C0416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108" y="1651973"/>
            <a:ext cx="8085502" cy="4524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A5626B-A693-46A4-B6FA-306E7BC568F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2" y="6405977"/>
            <a:ext cx="1094642" cy="33798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9FDD142-A86F-4137-80AD-C7FA60AC7A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69236" y="6171087"/>
            <a:ext cx="805527" cy="807765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363065D-C054-4D72-8BF9-1D99DC5789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34" y="6372408"/>
            <a:ext cx="1408144" cy="405121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A7885653-513E-4916-92F3-D305CD4E3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 amt="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17"/>
                    </a14:imgEffect>
                    <a14:imgEffect>
                      <a14:saturation sat="2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85" r="7199" b="20760"/>
          <a:stretch/>
        </p:blipFill>
        <p:spPr>
          <a:xfrm>
            <a:off x="2019300" y="-246792"/>
            <a:ext cx="11576338" cy="710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6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78" r:id="rId1"/>
    <p:sldLayoutId id="2147485779" r:id="rId2"/>
    <p:sldLayoutId id="2147485780" r:id="rId3"/>
    <p:sldLayoutId id="2147485781" r:id="rId4"/>
    <p:sldLayoutId id="2147485782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D5257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218B27-301A-46B0-897F-4651B9E91DEC}"/>
              </a:ext>
            </a:extLst>
          </p:cNvPr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rgbClr val="4F8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F08712-4428-4E66-9438-0A0A6632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08" y="292556"/>
            <a:ext cx="8085502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2E40A-F265-4797-AFF4-2C51C0416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108" y="1651973"/>
            <a:ext cx="8085502" cy="4524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280AE50-6D4D-40B7-834E-522363934C8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2" y="6405977"/>
            <a:ext cx="1094642" cy="33798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E911FEC-F43B-458C-9083-34A887DFF7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69236" y="6171087"/>
            <a:ext cx="805527" cy="807765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2521DC66-AF84-4354-A40A-B6DC4E5738B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34" y="6372408"/>
            <a:ext cx="1408144" cy="405121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39AC878-10C2-42E6-9BA8-A8813E65E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 amt="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17"/>
                    </a14:imgEffect>
                    <a14:imgEffect>
                      <a14:saturation sat="2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85" r="7199" b="20760"/>
          <a:stretch/>
        </p:blipFill>
        <p:spPr>
          <a:xfrm>
            <a:off x="2019300" y="-246792"/>
            <a:ext cx="11576338" cy="710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2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4" r:id="rId1"/>
    <p:sldLayoutId id="2147485785" r:id="rId2"/>
    <p:sldLayoutId id="2147485786" r:id="rId3"/>
    <p:sldLayoutId id="2147485787" r:id="rId4"/>
    <p:sldLayoutId id="2147485788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D5257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218B27-301A-46B0-897F-4651B9E91DEC}"/>
              </a:ext>
            </a:extLst>
          </p:cNvPr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rgbClr val="E04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F08712-4428-4E66-9438-0A0A6632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08" y="292556"/>
            <a:ext cx="8085502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2E40A-F265-4797-AFF4-2C51C0416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108" y="1651973"/>
            <a:ext cx="8085502" cy="4524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87C856-F2F8-4ECF-8D14-3A0494E3E2D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2" y="6405977"/>
            <a:ext cx="1094642" cy="33798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EECBDA7-97B0-4ABF-978E-58AE6DC9CA2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69236" y="6171087"/>
            <a:ext cx="805527" cy="807765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0D65A9CE-067E-4BB0-8324-97107D61F1A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34" y="6372408"/>
            <a:ext cx="1408144" cy="405121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9C9206E-CB1A-4FF1-9D26-CD98F47B53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 amt="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17"/>
                    </a14:imgEffect>
                    <a14:imgEffect>
                      <a14:saturation sat="2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85" r="7199" b="20760"/>
          <a:stretch/>
        </p:blipFill>
        <p:spPr>
          <a:xfrm>
            <a:off x="2019300" y="-246792"/>
            <a:ext cx="11576338" cy="710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5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0" r:id="rId1"/>
    <p:sldLayoutId id="2147485791" r:id="rId2"/>
    <p:sldLayoutId id="2147485792" r:id="rId3"/>
    <p:sldLayoutId id="2147485793" r:id="rId4"/>
    <p:sldLayoutId id="2147485794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D5257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B80BD8-F03C-459A-B20B-5E76D44D6329}"/>
              </a:ext>
            </a:extLst>
          </p:cNvPr>
          <p:cNvSpPr/>
          <p:nvPr userDrawn="1"/>
        </p:nvSpPr>
        <p:spPr>
          <a:xfrm>
            <a:off x="0" y="-292"/>
            <a:ext cx="9144000" cy="6858292"/>
          </a:xfrm>
          <a:prstGeom prst="rect">
            <a:avLst/>
          </a:prstGeom>
          <a:solidFill>
            <a:srgbClr val="0D5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D8710CA-C167-4600-A6EA-14CEA1BBE5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70000" contrast="-70000"/>
            <a:alphaModFix amt="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41" b="20760"/>
          <a:stretch/>
        </p:blipFill>
        <p:spPr>
          <a:xfrm>
            <a:off x="-1890463" y="-515173"/>
            <a:ext cx="11512134" cy="726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1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40836B-FF76-494D-9836-0AE520D01B5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E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45CD749-5CC4-44F1-97EC-B84054FEE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41" b="20760"/>
          <a:stretch/>
        </p:blipFill>
        <p:spPr>
          <a:xfrm>
            <a:off x="-1803710" y="-605378"/>
            <a:ext cx="11828122" cy="746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9" r:id="rId1"/>
    <p:sldLayoutId id="2147485750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0A82B1-4160-4734-9C5A-5E940BCB3F39}"/>
              </a:ext>
            </a:extLst>
          </p:cNvPr>
          <p:cNvSpPr/>
          <p:nvPr userDrawn="1"/>
        </p:nvSpPr>
        <p:spPr>
          <a:xfrm>
            <a:off x="1" y="1"/>
            <a:ext cx="4571999" cy="6865685"/>
          </a:xfrm>
          <a:prstGeom prst="rect">
            <a:avLst/>
          </a:prstGeom>
          <a:solidFill>
            <a:srgbClr val="0D5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5EF9F3-1AA3-4024-AC76-167C52D3E5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r="17813"/>
          <a:stretch/>
        </p:blipFill>
        <p:spPr>
          <a:xfrm>
            <a:off x="6489303" y="4701444"/>
            <a:ext cx="2664222" cy="21642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6CB1EE-813C-421A-92D5-823CD45DF4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1" r="22263"/>
          <a:stretch/>
        </p:blipFill>
        <p:spPr>
          <a:xfrm>
            <a:off x="4271749" y="2770789"/>
            <a:ext cx="2866859" cy="40948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1005AC-B467-421A-8120-249F6E771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6" t="20936" r="5148" b="6660"/>
          <a:stretch/>
        </p:blipFill>
        <p:spPr>
          <a:xfrm>
            <a:off x="4271749" y="-6015"/>
            <a:ext cx="4872250" cy="27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8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5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EBBC34-E199-47BD-9B66-E33ADB3FF526}"/>
              </a:ext>
            </a:extLst>
          </p:cNvPr>
          <p:cNvSpPr/>
          <p:nvPr userDrawn="1"/>
        </p:nvSpPr>
        <p:spPr>
          <a:xfrm>
            <a:off x="1" y="1"/>
            <a:ext cx="4571999" cy="6865685"/>
          </a:xfrm>
          <a:prstGeom prst="rect">
            <a:avLst/>
          </a:prstGeom>
          <a:solidFill>
            <a:srgbClr val="0D5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5B42A-A69F-49AA-93A0-B16A1D494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r="19641"/>
          <a:stretch/>
        </p:blipFill>
        <p:spPr>
          <a:xfrm>
            <a:off x="6517288" y="4697731"/>
            <a:ext cx="2626712" cy="2168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801B5E-DCA1-483A-B152-5697093693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8" r="26668"/>
          <a:stretch/>
        </p:blipFill>
        <p:spPr>
          <a:xfrm>
            <a:off x="4273176" y="2781504"/>
            <a:ext cx="2861950" cy="4088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A46355-8E5D-4CA3-9AAE-D46ED64CC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5" t="12737" b="1460"/>
          <a:stretch/>
        </p:blipFill>
        <p:spPr>
          <a:xfrm>
            <a:off x="4273176" y="-4510"/>
            <a:ext cx="4870824" cy="27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63EF42-EA8E-4E21-B765-F24A845AC57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E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240BA26-F47C-4F58-97D4-932D42FAD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41" b="20760"/>
          <a:stretch/>
        </p:blipFill>
        <p:spPr>
          <a:xfrm>
            <a:off x="1029554" y="-1160059"/>
            <a:ext cx="13420958" cy="84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6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5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54673B-0142-4A14-9C92-60C51C612D5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D5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F827786-23D8-4B47-83F7-000DDDC952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70000" contrast="-70000"/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41" b="20760"/>
          <a:stretch/>
        </p:blipFill>
        <p:spPr>
          <a:xfrm>
            <a:off x="1008414" y="-1160060"/>
            <a:ext cx="13550734" cy="855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8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5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218B27-301A-46B0-897F-4651B9E91DEC}"/>
              </a:ext>
            </a:extLst>
          </p:cNvPr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rgbClr val="0D5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F08712-4428-4E66-9438-0A0A6632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08" y="292556"/>
            <a:ext cx="8085502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2E40A-F265-4797-AFF4-2C51C0416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108" y="1651973"/>
            <a:ext cx="8085502" cy="4524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DB036C2-85F7-4B7B-B7E8-97534E68CE6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2" y="6405977"/>
            <a:ext cx="1094642" cy="33798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58357BF-1D03-487C-81E1-949E2A2E028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69236" y="6171087"/>
            <a:ext cx="805527" cy="807765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4084FF66-746B-4894-9819-C8764715749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34" y="6372408"/>
            <a:ext cx="1408144" cy="40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0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D5257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218B27-301A-46B0-897F-4651B9E91DEC}"/>
              </a:ext>
            </a:extLst>
          </p:cNvPr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rgbClr val="4F8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F08712-4428-4E66-9438-0A0A6632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08" y="292556"/>
            <a:ext cx="8085502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2E40A-F265-4797-AFF4-2C51C0416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108" y="1651973"/>
            <a:ext cx="8085502" cy="4524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099C930-7360-448C-BBF4-62561909BC2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2" y="6405977"/>
            <a:ext cx="1094642" cy="33798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9374160-4E7A-4349-B0D7-FABB43D801C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69236" y="6171087"/>
            <a:ext cx="805527" cy="807765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455E9BC0-6DDA-4295-8943-297432E2825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34" y="6372408"/>
            <a:ext cx="1408144" cy="40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0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6" r:id="rId1"/>
    <p:sldLayoutId id="2147485767" r:id="rId2"/>
    <p:sldLayoutId id="2147485768" r:id="rId3"/>
    <p:sldLayoutId id="2147485769" r:id="rId4"/>
    <p:sldLayoutId id="2147485770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D5257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7E5DFF-8E6B-57FE-C7D4-D7861AE56EC2}"/>
              </a:ext>
            </a:extLst>
          </p:cNvPr>
          <p:cNvSpPr txBox="1">
            <a:spLocks/>
          </p:cNvSpPr>
          <p:nvPr/>
        </p:nvSpPr>
        <p:spPr>
          <a:xfrm>
            <a:off x="443968" y="487178"/>
            <a:ext cx="3576320" cy="26288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D52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Charter Township of Union</a:t>
            </a:r>
          </a:p>
          <a:p>
            <a:pPr algn="ctr"/>
            <a:r>
              <a:rPr lang="en-US" sz="3600" b="1" dirty="0">
                <a:solidFill>
                  <a:srgbClr val="0D52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 Results</a:t>
            </a:r>
          </a:p>
          <a:p>
            <a:pPr algn="ctr"/>
            <a:endParaRPr lang="en-US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17C3166-89DD-10AD-B8B6-BA48213CD499}"/>
              </a:ext>
            </a:extLst>
          </p:cNvPr>
          <p:cNvSpPr txBox="1">
            <a:spLocks/>
          </p:cNvSpPr>
          <p:nvPr/>
        </p:nvSpPr>
        <p:spPr>
          <a:xfrm>
            <a:off x="203303" y="3323770"/>
            <a:ext cx="4057650" cy="186286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en-US" sz="900" spc="124" dirty="0">
                <a:solidFill>
                  <a:srgbClr val="0D5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50" dirty="0">
                <a:solidFill>
                  <a:srgbClr val="0D5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N. Barnes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50" dirty="0">
                <a:solidFill>
                  <a:srgbClr val="0D5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CPA, CGFM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>
              <a:solidFill>
                <a:srgbClr val="0D5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0D5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Year Ended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0D5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31, 2023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>
              <a:solidFill>
                <a:srgbClr val="0D5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13" name="Picture 12" descr="A picture containing outdoor, grass, sky, playground&#10;&#10;Description automatically generated">
            <a:extLst>
              <a:ext uri="{FF2B5EF4-FFF2-40B4-BE49-F238E27FC236}">
                <a16:creationId xmlns:a16="http://schemas.microsoft.com/office/drawing/2014/main" id="{0E8E45B4-A53B-BD5D-187C-4593526D0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036" y="516616"/>
            <a:ext cx="3076575" cy="1733550"/>
          </a:xfrm>
          <a:prstGeom prst="rect">
            <a:avLst/>
          </a:prstGeom>
          <a:ln>
            <a:solidFill>
              <a:srgbClr val="0D5257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8EB1B7-CA9C-C712-4FE2-05E7ED6EA3C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2036" y="2624369"/>
            <a:ext cx="3081528" cy="1733550"/>
          </a:xfrm>
          <a:prstGeom prst="rect">
            <a:avLst/>
          </a:prstGeom>
          <a:ln>
            <a:solidFill>
              <a:srgbClr val="0D5257"/>
            </a:solidFill>
          </a:ln>
        </p:spPr>
      </p:pic>
      <p:pic>
        <p:nvPicPr>
          <p:cNvPr id="17" name="Picture 16" descr="A blue and green playground equipment&#10;&#10;Description automatically generated with low confidence">
            <a:extLst>
              <a:ext uri="{FF2B5EF4-FFF2-40B4-BE49-F238E27FC236}">
                <a16:creationId xmlns:a16="http://schemas.microsoft.com/office/drawing/2014/main" id="{2C67892D-5F59-F7F0-F001-0F91CE2C5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99" y="4732122"/>
            <a:ext cx="3076575" cy="1733550"/>
          </a:xfrm>
          <a:prstGeom prst="rect">
            <a:avLst/>
          </a:prstGeom>
          <a:ln>
            <a:solidFill>
              <a:srgbClr val="0D5257"/>
            </a:solidFill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4EF66ED-E7A7-9725-F136-89A140CB0E26}"/>
              </a:ext>
            </a:extLst>
          </p:cNvPr>
          <p:cNvGrpSpPr/>
          <p:nvPr/>
        </p:nvGrpSpPr>
        <p:grpSpPr>
          <a:xfrm>
            <a:off x="1131642" y="5186632"/>
            <a:ext cx="2200972" cy="1279040"/>
            <a:chOff x="6733345" y="3185502"/>
            <a:chExt cx="2376282" cy="138091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856B2B0-D4A3-2BB9-EDC8-C62D4D82B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557" b="16708"/>
            <a:stretch/>
          </p:blipFill>
          <p:spPr>
            <a:xfrm>
              <a:off x="6733345" y="3956124"/>
              <a:ext cx="2376282" cy="610296"/>
            </a:xfrm>
            <a:prstGeom prst="rect">
              <a:avLst/>
            </a:prstGeom>
          </p:spPr>
        </p:pic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428C7B26-37ED-7C09-EBED-0C34F9AD2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1866" y="3185502"/>
              <a:ext cx="955920" cy="955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9675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84B75E-AD11-3331-F255-B4EB23563427}"/>
              </a:ext>
            </a:extLst>
          </p:cNvPr>
          <p:cNvSpPr txBox="1"/>
          <p:nvPr/>
        </p:nvSpPr>
        <p:spPr>
          <a:xfrm>
            <a:off x="483478" y="1376954"/>
            <a:ext cx="3577671" cy="373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D52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thrive.</a:t>
            </a:r>
          </a:p>
          <a:p>
            <a:endParaRPr lang="en-US" sz="1400" dirty="0">
              <a:solidFill>
                <a:srgbClr val="0D5257"/>
              </a:solidFill>
              <a:latin typeface="GT America Light"/>
            </a:endParaRPr>
          </a:p>
          <a:p>
            <a:r>
              <a:rPr lang="en-US" sz="1400" dirty="0">
                <a:solidFill>
                  <a:srgbClr val="0D5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our family of companies, we work with you to achieve your unique goals</a:t>
            </a:r>
            <a:r>
              <a:rPr lang="en-US" sz="2000" dirty="0">
                <a:solidFill>
                  <a:srgbClr val="0D5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450"/>
              </a:spcAft>
            </a:pPr>
            <a:endParaRPr lang="en-US" sz="1400" spc="150" dirty="0">
              <a:solidFill>
                <a:srgbClr val="0D5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en-US" sz="1400" spc="150" dirty="0">
                <a:solidFill>
                  <a:srgbClr val="0D5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</a:p>
          <a:p>
            <a:r>
              <a:rPr lang="en-US" sz="1400" dirty="0">
                <a:solidFill>
                  <a:srgbClr val="0D5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yeoandyeo.com</a:t>
            </a:r>
          </a:p>
          <a:p>
            <a:endParaRPr lang="en-US" sz="1400" dirty="0">
              <a:solidFill>
                <a:srgbClr val="0D5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en-US" sz="1400" spc="150" dirty="0">
                <a:solidFill>
                  <a:srgbClr val="0D5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</a:p>
          <a:p>
            <a:r>
              <a:rPr lang="en-US" sz="1400" dirty="0">
                <a:solidFill>
                  <a:srgbClr val="0D5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800.968.0010</a:t>
            </a:r>
          </a:p>
          <a:p>
            <a:endParaRPr lang="en-US" sz="1400" dirty="0">
              <a:solidFill>
                <a:srgbClr val="0D5257"/>
              </a:solidFill>
            </a:endParaRPr>
          </a:p>
          <a:p>
            <a:pPr>
              <a:spcAft>
                <a:spcPts val="450"/>
              </a:spcAft>
            </a:pPr>
            <a:r>
              <a:rPr lang="en-US" sz="1400" spc="150" dirty="0">
                <a:solidFill>
                  <a:srgbClr val="0D5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r>
              <a:rPr lang="en-US" sz="1400" dirty="0">
                <a:solidFill>
                  <a:srgbClr val="0D5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ali.barnes@yeoandyeo.com</a:t>
            </a:r>
          </a:p>
          <a:p>
            <a:endParaRPr lang="en-US" sz="1400" dirty="0">
              <a:solidFill>
                <a:srgbClr val="0D5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9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5C41-68FA-573E-21DA-F006B47AED0B}"/>
              </a:ext>
            </a:extLst>
          </p:cNvPr>
          <p:cNvSpPr txBox="1">
            <a:spLocks/>
          </p:cNvSpPr>
          <p:nvPr/>
        </p:nvSpPr>
        <p:spPr>
          <a:xfrm>
            <a:off x="529431" y="0"/>
            <a:ext cx="8085138" cy="1246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D525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/>
              <a:t>Audit Opinion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8C201-8168-013D-EA12-4655A896EC2C}"/>
              </a:ext>
            </a:extLst>
          </p:cNvPr>
          <p:cNvSpPr txBox="1">
            <a:spLocks/>
          </p:cNvSpPr>
          <p:nvPr/>
        </p:nvSpPr>
        <p:spPr>
          <a:xfrm>
            <a:off x="325925" y="1224891"/>
            <a:ext cx="8085138" cy="452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The purpose of an audit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Unmodified opinion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Highest level of assurance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Management’s responsibility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Preparation and fair presentation in accordance with GAAP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Design, implementation and maintenance of internal controls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Auditors’ responsibility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Express opinions on the financial statements based on our audit</a:t>
            </a:r>
          </a:p>
          <a:p>
            <a:pPr marL="685800" lvl="2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7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AA6CB4-A76D-4E23-9EFF-C9C7F65EB6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4351" y="174609"/>
            <a:ext cx="4439390" cy="491216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Fund Revenues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28F3230-C433-D4AC-1C06-E2EC639FE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560069"/>
              </p:ext>
            </p:extLst>
          </p:nvPr>
        </p:nvGraphicFramePr>
        <p:xfrm>
          <a:off x="616998" y="925497"/>
          <a:ext cx="7910004" cy="5007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AA6CB4-A76D-4E23-9EFF-C9C7F65EB6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4351" y="174609"/>
            <a:ext cx="4439390" cy="491216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Fund Expenditures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28F3230-C433-D4AC-1C06-E2EC639FE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3524891"/>
              </p:ext>
            </p:extLst>
          </p:nvPr>
        </p:nvGraphicFramePr>
        <p:xfrm>
          <a:off x="514351" y="1003177"/>
          <a:ext cx="7918882" cy="506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405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852D4C-8BCA-46C1-9524-5BFD11C905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431" y="-124287"/>
            <a:ext cx="8085137" cy="1246188"/>
          </a:xfrm>
        </p:spPr>
        <p:txBody>
          <a:bodyPr/>
          <a:lstStyle/>
          <a:p>
            <a:r>
              <a:rPr lang="en-US" dirty="0"/>
              <a:t>General Fund – Fund Balance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D12B9EF-ED1E-BACC-0DD8-C674DAA504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740161"/>
              </p:ext>
            </p:extLst>
          </p:nvPr>
        </p:nvGraphicFramePr>
        <p:xfrm>
          <a:off x="709467" y="929882"/>
          <a:ext cx="7754175" cy="526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503BA7B-4148-E87B-169A-7B25DA6817E5}"/>
              </a:ext>
            </a:extLst>
          </p:cNvPr>
          <p:cNvSpPr txBox="1"/>
          <p:nvPr/>
        </p:nvSpPr>
        <p:spPr>
          <a:xfrm rot="16200000">
            <a:off x="-290948" y="3009530"/>
            <a:ext cx="1392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Fund Balance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8CBC27-D86F-A07C-4655-A7786932D89B}"/>
              </a:ext>
            </a:extLst>
          </p:cNvPr>
          <p:cNvSpPr txBox="1"/>
          <p:nvPr/>
        </p:nvSpPr>
        <p:spPr>
          <a:xfrm rot="5400000">
            <a:off x="7390162" y="3009530"/>
            <a:ext cx="2755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Fund Balance to Total Expenditures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EFD6C8C4-AAA4-4B47-84A2-39F8AF11E7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431" y="210490"/>
            <a:ext cx="2169382" cy="703910"/>
          </a:xfrm>
        </p:spPr>
        <p:txBody>
          <a:bodyPr>
            <a:normAutofit/>
          </a:bodyPr>
          <a:lstStyle/>
          <a:p>
            <a:r>
              <a:rPr lang="en-US" sz="3200" dirty="0"/>
              <a:t>Fire Fund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7205886-4B33-BDA0-F0CF-449550A37E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155161"/>
              </p:ext>
            </p:extLst>
          </p:nvPr>
        </p:nvGraphicFramePr>
        <p:xfrm>
          <a:off x="692458" y="1056444"/>
          <a:ext cx="7514945" cy="509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960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EFD6C8C4-AAA4-4B47-84A2-39F8AF11E7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431" y="210490"/>
            <a:ext cx="2169382" cy="703910"/>
          </a:xfrm>
        </p:spPr>
        <p:txBody>
          <a:bodyPr>
            <a:normAutofit/>
          </a:bodyPr>
          <a:lstStyle/>
          <a:p>
            <a:r>
              <a:rPr lang="en-US" sz="3200" dirty="0"/>
              <a:t>Water Fund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7205886-4B33-BDA0-F0CF-449550A37E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616911"/>
              </p:ext>
            </p:extLst>
          </p:nvPr>
        </p:nvGraphicFramePr>
        <p:xfrm>
          <a:off x="692458" y="1056444"/>
          <a:ext cx="7514945" cy="509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10C0E8C-5E67-748C-C6B3-2D9FD52526CA}"/>
              </a:ext>
            </a:extLst>
          </p:cNvPr>
          <p:cNvSpPr txBox="1"/>
          <p:nvPr/>
        </p:nvSpPr>
        <p:spPr>
          <a:xfrm rot="5400000">
            <a:off x="8164831" y="3009530"/>
            <a:ext cx="1206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Capital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5B2293-7DE5-17C1-4FF1-649968BDDC04}"/>
              </a:ext>
            </a:extLst>
          </p:cNvPr>
          <p:cNvSpPr txBox="1"/>
          <p:nvPr/>
        </p:nvSpPr>
        <p:spPr>
          <a:xfrm rot="16200000">
            <a:off x="-605132" y="3009530"/>
            <a:ext cx="2020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Revenues and Expenses</a:t>
            </a:r>
          </a:p>
        </p:txBody>
      </p:sp>
    </p:spTree>
    <p:extLst>
      <p:ext uri="{BB962C8B-B14F-4D97-AF65-F5344CB8AC3E}">
        <p14:creationId xmlns:p14="http://schemas.microsoft.com/office/powerpoint/2010/main" val="362266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EFD6C8C4-AAA4-4B47-84A2-39F8AF11E7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431" y="210490"/>
            <a:ext cx="2169382" cy="703910"/>
          </a:xfrm>
        </p:spPr>
        <p:txBody>
          <a:bodyPr>
            <a:normAutofit/>
          </a:bodyPr>
          <a:lstStyle/>
          <a:p>
            <a:r>
              <a:rPr lang="en-US" sz="3200" dirty="0"/>
              <a:t>Sewer Fund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7205886-4B33-BDA0-F0CF-449550A37E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541709"/>
              </p:ext>
            </p:extLst>
          </p:nvPr>
        </p:nvGraphicFramePr>
        <p:xfrm>
          <a:off x="692458" y="1056444"/>
          <a:ext cx="7514945" cy="509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282448F-8050-9332-565A-8E24F35DAC94}"/>
              </a:ext>
            </a:extLst>
          </p:cNvPr>
          <p:cNvSpPr txBox="1"/>
          <p:nvPr/>
        </p:nvSpPr>
        <p:spPr>
          <a:xfrm rot="5400000">
            <a:off x="8164831" y="3009530"/>
            <a:ext cx="1206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Capital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1148F-CECC-67E5-17A7-F69D1323D7C5}"/>
              </a:ext>
            </a:extLst>
          </p:cNvPr>
          <p:cNvSpPr txBox="1"/>
          <p:nvPr/>
        </p:nvSpPr>
        <p:spPr>
          <a:xfrm rot="16200000">
            <a:off x="-605132" y="3009530"/>
            <a:ext cx="2020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Revenues and Expenses</a:t>
            </a:r>
          </a:p>
        </p:txBody>
      </p:sp>
    </p:spTree>
    <p:extLst>
      <p:ext uri="{BB962C8B-B14F-4D97-AF65-F5344CB8AC3E}">
        <p14:creationId xmlns:p14="http://schemas.microsoft.com/office/powerpoint/2010/main" val="407755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D4D5743B-590D-457C-447B-0CD865DEAAA4}"/>
              </a:ext>
            </a:extLst>
          </p:cNvPr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D525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Internal Controls and Compliance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83BF8-B22B-A433-2CCD-35A0E15010E6}"/>
              </a:ext>
            </a:extLst>
          </p:cNvPr>
          <p:cNvSpPr txBox="1"/>
          <p:nvPr/>
        </p:nvSpPr>
        <p:spPr>
          <a:xfrm>
            <a:off x="628650" y="1325563"/>
            <a:ext cx="78867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Material Weakness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Recording of Mission Creek Drain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No Significant Deficiencies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Management Comments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Review of journal entries</a:t>
            </a:r>
          </a:p>
        </p:txBody>
      </p:sp>
    </p:spTree>
    <p:extLst>
      <p:ext uri="{BB962C8B-B14F-4D97-AF65-F5344CB8AC3E}">
        <p14:creationId xmlns:p14="http://schemas.microsoft.com/office/powerpoint/2010/main" val="31192649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8_Custom Design">
  <a:themeElements>
    <a:clrScheme name="Yeo &amp; Yeo">
      <a:dk1>
        <a:srgbClr val="58595B"/>
      </a:dk1>
      <a:lt1>
        <a:srgbClr val="FFFFFF"/>
      </a:lt1>
      <a:dk2>
        <a:srgbClr val="4F868E"/>
      </a:dk2>
      <a:lt2>
        <a:srgbClr val="0D5157"/>
      </a:lt2>
      <a:accent1>
        <a:srgbClr val="93B7BB"/>
      </a:accent1>
      <a:accent2>
        <a:srgbClr val="F2EBE7"/>
      </a:accent2>
      <a:accent3>
        <a:srgbClr val="EDC8A3"/>
      </a:accent3>
      <a:accent4>
        <a:srgbClr val="E87722"/>
      </a:accent4>
      <a:accent5>
        <a:srgbClr val="E04F38"/>
      </a:accent5>
      <a:accent6>
        <a:srgbClr val="07272C"/>
      </a:accent6>
      <a:hlink>
        <a:srgbClr val="4F868E"/>
      </a:hlink>
      <a:folHlink>
        <a:srgbClr val="4F86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E586908E1A4A449339AAD9FB884B64" ma:contentTypeVersion="9" ma:contentTypeDescription="Create a new document." ma:contentTypeScope="" ma:versionID="d161b1cc95c6396114f27a2821158168">
  <xsd:schema xmlns:xsd="http://www.w3.org/2001/XMLSchema" xmlns:xs="http://www.w3.org/2001/XMLSchema" xmlns:p="http://schemas.microsoft.com/office/2006/metadata/properties" xmlns:ns2="60ce270b-42e3-4c0d-b671-384ef75bc7bc" targetNamespace="http://schemas.microsoft.com/office/2006/metadata/properties" ma:root="true" ma:fieldsID="925dcdabc108f96b75d7358663465be0" ns2:_="">
    <xsd:import namespace="60ce270b-42e3-4c0d-b671-384ef75bc7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e270b-42e3-4c0d-b671-384ef75bc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5696A2-E0DD-48B3-A2CE-196EA46D5F1E}">
  <ds:schemaRefs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60ce270b-42e3-4c0d-b671-384ef75bc7bc"/>
  </ds:schemaRefs>
</ds:datastoreItem>
</file>

<file path=customXml/itemProps2.xml><?xml version="1.0" encoding="utf-8"?>
<ds:datastoreItem xmlns:ds="http://schemas.openxmlformats.org/officeDocument/2006/customXml" ds:itemID="{3E5136BE-07A5-4F1A-8F3F-9E8E54FAB8B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7461273-868D-473C-85A4-3E4D034F61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ce270b-42e3-4c0d-b671-384ef75bc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53E0A71-AB93-4CDD-938A-8617F1831E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YY Team Theme Template</Template>
  <TotalTime>3095</TotalTime>
  <Words>203</Words>
  <Application>Microsoft Office PowerPoint</Application>
  <PresentationFormat>On-screen Show (4:3)</PresentationFormat>
  <Paragraphs>59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Arial</vt:lpstr>
      <vt:lpstr>Calibri</vt:lpstr>
      <vt:lpstr>Gill Sans MT</vt:lpstr>
      <vt:lpstr>GT America Light</vt:lpstr>
      <vt:lpstr>Times New Roman</vt:lpstr>
      <vt:lpstr>1_Office Theme</vt:lpstr>
      <vt:lpstr>21_Custom Design</vt:lpstr>
      <vt:lpstr>22_Custom Design</vt:lpstr>
      <vt:lpstr>23_Custom Design</vt:lpstr>
      <vt:lpstr>24_Custom Design</vt:lpstr>
      <vt:lpstr>25_Custom Design</vt:lpstr>
      <vt:lpstr>26_Custom Design</vt:lpstr>
      <vt:lpstr>27_Custom Design</vt:lpstr>
      <vt:lpstr>28_Custom Design</vt:lpstr>
      <vt:lpstr>29_Custom Design</vt:lpstr>
      <vt:lpstr>30_Custom Design</vt:lpstr>
      <vt:lpstr>31_Custom Design</vt:lpstr>
      <vt:lpstr>32_Custom Design</vt:lpstr>
      <vt:lpstr>PowerPoint Presentation</vt:lpstr>
      <vt:lpstr>PowerPoint Presentation</vt:lpstr>
      <vt:lpstr>General Fund Revenues</vt:lpstr>
      <vt:lpstr>General Fund Expenditures</vt:lpstr>
      <vt:lpstr>General Fund – Fund Balance</vt:lpstr>
      <vt:lpstr>Fire Fund</vt:lpstr>
      <vt:lpstr>Water Fund </vt:lpstr>
      <vt:lpstr>Sewer Fund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Team PPT Template</dc:title>
  <dc:creator>kimkel</dc:creator>
  <cp:lastModifiedBy>Sherrie Teall</cp:lastModifiedBy>
  <cp:revision>392</cp:revision>
  <cp:lastPrinted>2023-05-09T22:21:02Z</cp:lastPrinted>
  <dcterms:created xsi:type="dcterms:W3CDTF">2012-06-05T17:54:22Z</dcterms:created>
  <dcterms:modified xsi:type="dcterms:W3CDTF">2024-06-11T16:20:47Z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ebPage">
    <vt:lpwstr/>
  </property>
  <property fmtid="{D5CDD505-2E9C-101B-9397-08002B2CF9AE}" pid="3" name="ContentType">
    <vt:lpwstr>Document</vt:lpwstr>
  </property>
  <property fmtid="{D5CDD505-2E9C-101B-9397-08002B2CF9AE}" pid="4" name="ContentTypeId">
    <vt:lpwstr>0x0101008EE586908E1A4A449339AAD9FB884B64</vt:lpwstr>
  </property>
  <property fmtid="{D5CDD505-2E9C-101B-9397-08002B2CF9AE}" pid="5" name="Order">
    <vt:r8>40800</vt:r8>
  </property>
</Properties>
</file>